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65" r:id="rId6"/>
    <p:sldId id="261" r:id="rId7"/>
    <p:sldId id="262" r:id="rId8"/>
    <p:sldId id="264" r:id="rId9"/>
    <p:sldId id="263" r:id="rId10"/>
    <p:sldId id="25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"/>
    <p:restoredTop sz="97489"/>
  </p:normalViewPr>
  <p:slideViewPr>
    <p:cSldViewPr snapToGrid="0" snapToObjects="1">
      <p:cViewPr varScale="1">
        <p:scale>
          <a:sx n="193" d="100"/>
          <a:sy n="193" d="100"/>
        </p:scale>
        <p:origin x="20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F52D8-5D7E-674D-B305-64AF4672809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F820D-0410-D447-899A-843FAC51B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0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beeinformed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stina-iacob/Save-The-Be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st_of_regions_of_the_United_Sta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census.gov/geo/docs/reference/codes/files/national_county.txt" TargetMode="External"/><Relationship Id="rId5" Type="http://schemas.openxmlformats.org/officeDocument/2006/relationships/hyperlink" Target="https://quickstats.nass.usda.gov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8371-365E-BF45-9148-65AE8675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172" y="3910896"/>
            <a:ext cx="9381808" cy="2262781"/>
          </a:xfrm>
        </p:spPr>
        <p:txBody>
          <a:bodyPr>
            <a:normAutofit/>
          </a:bodyPr>
          <a:lstStyle/>
          <a:p>
            <a:r>
              <a:rPr lang="es-UY" altLang="en-US" sz="4000" b="1" dirty="0">
                <a:solidFill>
                  <a:srgbClr val="444321"/>
                </a:solidFill>
              </a:rPr>
              <a:t>Comparing the Loss of Honey Bee Colonies by Reason of Loss and by US Regions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8DE9D-AC66-2A4A-8A96-AFE83F5C9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173" y="6173677"/>
            <a:ext cx="8915399" cy="440483"/>
          </a:xfrm>
        </p:spPr>
        <p:txBody>
          <a:bodyPr/>
          <a:lstStyle/>
          <a:p>
            <a:r>
              <a:rPr lang="es-UY" altLang="en-US" b="1" dirty="0">
                <a:solidFill>
                  <a:srgbClr val="444321"/>
                </a:solidFill>
              </a:rPr>
              <a:t>Cristina Iacob</a:t>
            </a:r>
            <a:endParaRPr lang="es-ES" altLang="en-US" b="1" dirty="0">
              <a:solidFill>
                <a:srgbClr val="44432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89A341-D0EA-3F4C-B91E-8714FEEF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6D0F4-8B42-0445-B375-F1A2E5CF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9" y="358987"/>
            <a:ext cx="5646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232" y="224971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33F88-CE63-0A41-A4E7-AD352D1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11" y="1361438"/>
            <a:ext cx="5473269" cy="52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2" y="3062510"/>
            <a:ext cx="4634222" cy="1280890"/>
          </a:xfrm>
        </p:spPr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F6C57-39FA-2446-9AAE-84AC51FF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33" y="0"/>
            <a:ext cx="552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11" y="617220"/>
            <a:ext cx="8911687" cy="682789"/>
          </a:xfrm>
        </p:spPr>
        <p:txBody>
          <a:bodyPr/>
          <a:lstStyle/>
          <a:p>
            <a:r>
              <a:rPr lang="en-US" dirty="0"/>
              <a:t>Honey Bees 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60707-B0E4-D94A-AFE9-20D3BD245C26}"/>
              </a:ext>
            </a:extLst>
          </p:cNvPr>
          <p:cNvSpPr txBox="1">
            <a:spLocks/>
          </p:cNvSpPr>
          <p:nvPr/>
        </p:nvSpPr>
        <p:spPr>
          <a:xfrm>
            <a:off x="2410045" y="1624424"/>
            <a:ext cx="8911687" cy="4207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play a vital role in sustaining various ecosystems on the planet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pollinate over ¾ of the plants that produce 90% of the world’s food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The number of </a:t>
            </a:r>
            <a:r>
              <a:rPr lang="en-US" sz="1400" dirty="0" err="1"/>
              <a:t>beekepers</a:t>
            </a:r>
            <a:r>
              <a:rPr lang="en-US" sz="1400" dirty="0"/>
              <a:t> have increased by 62% since 2010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2006 honey bees were listed among the endangered species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2017 Pennsylvania enacted the Pollinator Protection Plan, to protect the bee population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Sadly, over the past 15 years, colonies of bees have been in a strong decline,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the main 2 causes being the identified as the colony collapse disorder and the dead-out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phenomenon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collapse occurs when the worker bees are lost, leaving behind the queen, the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nursing bees caring for the brood and plenty of food in the hive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dead-out occurs when an entire bee colony has died, most often due to parasites, pathogens, pesticides or poor nutrition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38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16" y="543402"/>
            <a:ext cx="8911687" cy="777970"/>
          </a:xfrm>
        </p:spPr>
        <p:txBody>
          <a:bodyPr/>
          <a:lstStyle/>
          <a:p>
            <a:r>
              <a:rPr lang="en-GB" dirty="0"/>
              <a:t>Research Questions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808DF701-4606-724D-8523-F576AEA25108}"/>
              </a:ext>
            </a:extLst>
          </p:cNvPr>
          <p:cNvSpPr txBox="1">
            <a:spLocks/>
          </p:cNvSpPr>
          <p:nvPr/>
        </p:nvSpPr>
        <p:spPr>
          <a:xfrm>
            <a:off x="2437138" y="3429000"/>
            <a:ext cx="8520600" cy="339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For this analysis the goal is to identify for the years 2019 &amp; 2020: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difference between the loss of honey bee colonies by colony collapse disorder (CCD) and the loss due to </a:t>
            </a:r>
            <a:r>
              <a:rPr lang="en-US" sz="1600" dirty="0"/>
              <a:t>dead-out phenomenon ?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significant difference between the loss of honey bee colonies by US agricultural regions ?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9659D-68A0-C94A-A0AB-96077CA568CE}"/>
              </a:ext>
            </a:extLst>
          </p:cNvPr>
          <p:cNvSpPr/>
          <p:nvPr/>
        </p:nvSpPr>
        <p:spPr>
          <a:xfrm>
            <a:off x="2476516" y="1755672"/>
            <a:ext cx="49439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As per studies done at </a:t>
            </a:r>
            <a:r>
              <a:rPr lang="en-US" sz="1600" dirty="0">
                <a:hlinkClick r:id="rId4"/>
              </a:rPr>
              <a:t>https://beeinformed.org/</a:t>
            </a:r>
            <a:endParaRPr lang="en-US" dirty="0"/>
          </a:p>
          <a:p>
            <a:r>
              <a:rPr lang="en-US" sz="1600" dirty="0"/>
              <a:t>nation’s </a:t>
            </a:r>
            <a:r>
              <a:rPr lang="en-US" sz="1600" dirty="0" err="1"/>
              <a:t>beekepers</a:t>
            </a:r>
            <a:r>
              <a:rPr lang="en-US" sz="1600" dirty="0"/>
              <a:t> lost 44% of bees in 2015-16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2853F-637A-6746-BA11-960DC6CD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467" y="543402"/>
            <a:ext cx="3657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CDD5-6856-BD46-8712-398A753B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7DEC2D-3D0E-2D48-B84C-4DED666C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5D7EB-3F2D-4C45-9423-6E93F902B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1414"/>
            <a:ext cx="8915400" cy="23232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research is intended for: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commercial </a:t>
            </a:r>
            <a:r>
              <a:rPr lang="en-US" dirty="0" err="1"/>
              <a:t>beekepers</a:t>
            </a:r>
            <a:r>
              <a:rPr lang="en-US" dirty="0"/>
              <a:t>, bee hobbyists and biologists.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defining measures to mitigate the honey bee colonies loss and restore the bee population  to sustainable levels.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honey business and/or interested in learning about the history of bees, their health, as well as their future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7C921D-22BE-BD49-BE51-F6388D0B640A}"/>
              </a:ext>
            </a:extLst>
          </p:cNvPr>
          <p:cNvSpPr txBox="1">
            <a:spLocks/>
          </p:cNvSpPr>
          <p:nvPr/>
        </p:nvSpPr>
        <p:spPr>
          <a:xfrm>
            <a:off x="2711458" y="523675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The research technical notebook can be found at</a:t>
            </a:r>
          </a:p>
          <a:p>
            <a:r>
              <a:rPr lang="en-US" sz="1800" dirty="0">
                <a:hlinkClick r:id="rId3"/>
              </a:rPr>
              <a:t>https://github.com/cristina-iacob/Save-The-Bees</a:t>
            </a:r>
            <a:r>
              <a:rPr lang="en-US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06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26799"/>
            <a:ext cx="8911687" cy="777970"/>
          </a:xfrm>
        </p:spPr>
        <p:txBody>
          <a:bodyPr/>
          <a:lstStyle/>
          <a:p>
            <a:r>
              <a:rPr lang="en-GB" dirty="0"/>
              <a:t>Exploring the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18E25-6A80-614B-A80E-14ABC041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133" y="1850234"/>
            <a:ext cx="8111067" cy="3574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7D1A8D-C710-914C-A958-E360E86A480D}"/>
              </a:ext>
            </a:extLst>
          </p:cNvPr>
          <p:cNvSpPr txBox="1">
            <a:spLocks/>
          </p:cNvSpPr>
          <p:nvPr/>
        </p:nvSpPr>
        <p:spPr>
          <a:xfrm>
            <a:off x="2592924" y="1192358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was sourced from: </a:t>
            </a:r>
            <a:r>
              <a:rPr lang="en-US" sz="1600" u="sng" dirty="0">
                <a:hlinkClick r:id="rId5"/>
              </a:rPr>
              <a:t>https://quickstats.nass.usda.gov/</a:t>
            </a:r>
            <a:endParaRPr lang="en-US" sz="1600" u="sng" dirty="0"/>
          </a:p>
          <a:p>
            <a:r>
              <a:rPr lang="en-GB" sz="1600" dirty="0"/>
              <a:t>with the following search criteria:</a:t>
            </a:r>
            <a:r>
              <a:rPr lang="en-US" sz="1600" u="sng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C0B36-5B56-E84F-81AA-164815043B2D}"/>
              </a:ext>
            </a:extLst>
          </p:cNvPr>
          <p:cNvSpPr txBox="1">
            <a:spLocks/>
          </p:cNvSpPr>
          <p:nvPr/>
        </p:nvSpPr>
        <p:spPr>
          <a:xfrm>
            <a:off x="2592924" y="5424539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State Abbreviations: </a:t>
            </a:r>
            <a:r>
              <a:rPr lang="en-US" sz="1600" u="sng" dirty="0">
                <a:hlinkClick r:id="rId6"/>
              </a:rPr>
              <a:t>https://www2.census.gov/geo/docs/reference/codes/files/national_county.txt</a:t>
            </a: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C5AFFE-D813-5643-9788-F9653FC9AE41}"/>
              </a:ext>
            </a:extLst>
          </p:cNvPr>
          <p:cNvSpPr txBox="1">
            <a:spLocks/>
          </p:cNvSpPr>
          <p:nvPr/>
        </p:nvSpPr>
        <p:spPr>
          <a:xfrm>
            <a:off x="2592923" y="6065725"/>
            <a:ext cx="9301050" cy="644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Agricultural Regions: </a:t>
            </a:r>
            <a:r>
              <a:rPr lang="en-US" sz="1600" u="sng" dirty="0">
                <a:hlinkClick r:id="rId7"/>
              </a:rPr>
              <a:t>https://en.wikipedia.org/wiki/List_of_regions_of_the_United_States</a:t>
            </a:r>
            <a:br>
              <a:rPr lang="en-US" sz="1600" u="sng" dirty="0"/>
            </a:b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73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45242-758F-1048-B068-15B2E6B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2" y="595847"/>
            <a:ext cx="7305317" cy="6134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72D0B-4AE9-CD48-92E5-CD709BAB7204}"/>
              </a:ext>
            </a:extLst>
          </p:cNvPr>
          <p:cNvSpPr/>
          <p:nvPr/>
        </p:nvSpPr>
        <p:spPr>
          <a:xfrm>
            <a:off x="2985548" y="127560"/>
            <a:ext cx="546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Timeline for Lost Colonies per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91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218" y="405670"/>
            <a:ext cx="8911687" cy="65774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Total Honey Bee Colonies Lost per Region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A619A4-FE5D-F64E-BF0E-E9CC6935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7" y="1388533"/>
            <a:ext cx="7181338" cy="46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E7673-3EDD-D341-A5D3-5C132D5E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99" y="1378185"/>
            <a:ext cx="8641867" cy="52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24" y="627247"/>
            <a:ext cx="8911687" cy="656051"/>
          </a:xfrm>
        </p:spPr>
        <p:txBody>
          <a:bodyPr>
            <a:normAutofit/>
          </a:bodyPr>
          <a:lstStyle/>
          <a:p>
            <a:r>
              <a:rPr lang="en-US" sz="2800" b="1" dirty="0"/>
              <a:t>Notes &amp;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A47B07-434F-A648-B79A-6F4AAABE34DC}"/>
              </a:ext>
            </a:extLst>
          </p:cNvPr>
          <p:cNvSpPr txBox="1">
            <a:spLocks/>
          </p:cNvSpPr>
          <p:nvPr/>
        </p:nvSpPr>
        <p:spPr>
          <a:xfrm>
            <a:off x="2403272" y="1869075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Unique dataset - contains the only available data about the loss of bee colonies due to CCD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Data is the most recent available however missing Q2 of 2019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Missing data for several states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Larger number of data points would be more relevant for the analysis</a:t>
            </a:r>
          </a:p>
          <a:p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E65E-87DF-7744-BBFF-06075C1527BE}"/>
              </a:ext>
            </a:extLst>
          </p:cNvPr>
          <p:cNvSpPr txBox="1">
            <a:spLocks/>
          </p:cNvSpPr>
          <p:nvPr/>
        </p:nvSpPr>
        <p:spPr>
          <a:xfrm>
            <a:off x="2403272" y="1541049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Data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4DD9D7-C590-8A43-AEB8-AE2B510D9620}"/>
              </a:ext>
            </a:extLst>
          </p:cNvPr>
          <p:cNvSpPr txBox="1">
            <a:spLocks/>
          </p:cNvSpPr>
          <p:nvPr/>
        </p:nvSpPr>
        <p:spPr>
          <a:xfrm>
            <a:off x="2481166" y="3349048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Recommendations</a:t>
            </a:r>
          </a:p>
          <a:p>
            <a:endParaRPr lang="en-US" sz="16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A7FFC9-6E05-8547-A573-EFE73E58F359}"/>
              </a:ext>
            </a:extLst>
          </p:cNvPr>
          <p:cNvSpPr txBox="1">
            <a:spLocks/>
          </p:cNvSpPr>
          <p:nvPr/>
        </p:nvSpPr>
        <p:spPr>
          <a:xfrm>
            <a:off x="2403271" y="3795607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Unique dataset - contains the only available data about the loss of bee colonies due to CCD</a:t>
            </a:r>
            <a:endParaRPr lang="en-US" sz="14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Data is the most recent available however missing Q2 of 2019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Missing data for several states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Larger number of data points would be more relevant for the analysis</a:t>
            </a:r>
          </a:p>
          <a:p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0D0FE4-7ED2-6F46-8DCA-AA1320CFD103}"/>
              </a:ext>
            </a:extLst>
          </p:cNvPr>
          <p:cNvSpPr txBox="1">
            <a:spLocks/>
          </p:cNvSpPr>
          <p:nvPr/>
        </p:nvSpPr>
        <p:spPr>
          <a:xfrm>
            <a:off x="2289872" y="5742825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if anything changes when combining the 2 groups: Region and Loss Reason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the total loss per quarters, when more data will be available </a:t>
            </a:r>
          </a:p>
          <a:p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A8508A-B4D0-EA4C-883A-8504EE3C45CE}"/>
              </a:ext>
            </a:extLst>
          </p:cNvPr>
          <p:cNvSpPr txBox="1">
            <a:spLocks/>
          </p:cNvSpPr>
          <p:nvPr/>
        </p:nvSpPr>
        <p:spPr>
          <a:xfrm>
            <a:off x="2481166" y="5275580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What’s next?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37894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313</TotalTime>
  <Words>563</Words>
  <Application>Microsoft Macintosh PowerPoint</Application>
  <PresentationFormat>Widescreen</PresentationFormat>
  <Paragraphs>64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Wisp</vt:lpstr>
      <vt:lpstr>Comparing the Loss of Honey Bee Colonies by Reason of Loss and by US Regions</vt:lpstr>
      <vt:lpstr>Honey Bees Facts</vt:lpstr>
      <vt:lpstr>Research Questions</vt:lpstr>
      <vt:lpstr>Intended Audience</vt:lpstr>
      <vt:lpstr>Exploring the Data</vt:lpstr>
      <vt:lpstr>PowerPoint Presentation</vt:lpstr>
      <vt:lpstr>Total Honey Bee Colonies Lost per Region </vt:lpstr>
      <vt:lpstr>Results </vt:lpstr>
      <vt:lpstr>Notes &amp; Recommendations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Loss of Honey Bee Colonies by Reason of Loss and by US Regions</dc:title>
  <dc:creator>Microsoft Office User</dc:creator>
  <cp:lastModifiedBy>Microsoft Office User</cp:lastModifiedBy>
  <cp:revision>21</cp:revision>
  <dcterms:created xsi:type="dcterms:W3CDTF">2020-11-20T01:17:26Z</dcterms:created>
  <dcterms:modified xsi:type="dcterms:W3CDTF">2020-11-20T06:34:47Z</dcterms:modified>
</cp:coreProperties>
</file>